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Bebas Neue Cyrillic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Open Sans" panose="020B0606030504020204" pitchFamily="34" charset="0"/>
      <p:regular r:id="rId21"/>
    </p:embeddedFont>
    <p:embeddedFont>
      <p:font typeface="Open Sans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canva.com/design/DAF6KU2LHS0/5pgoLcr8fo9hjpWzU1545A/edit?ui=eyJHIjp7fX0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212">
                <a:alpha val="100000"/>
              </a:srgbClr>
            </a:gs>
            <a:gs pos="100000">
              <a:srgbClr val="15042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453800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545903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028700" cy="10287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029584" y="8229600"/>
            <a:ext cx="292232" cy="1028700"/>
            <a:chOff x="0" y="0"/>
            <a:chExt cx="230899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0899" cy="812800"/>
            </a:xfrm>
            <a:custGeom>
              <a:avLst/>
              <a:gdLst/>
              <a:ahLst/>
              <a:cxnLst/>
              <a:rect l="l" t="t" r="r" b="b"/>
              <a:pathLst>
                <a:path w="230899" h="812800">
                  <a:moveTo>
                    <a:pt x="0" y="0"/>
                  </a:moveTo>
                  <a:lnTo>
                    <a:pt x="230899" y="0"/>
                  </a:lnTo>
                  <a:lnTo>
                    <a:pt x="230899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30899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5940842" y="405840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385046" y="405840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54289" y="405840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Service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898530" y="405840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199274" y="2428427"/>
            <a:ext cx="9509016" cy="410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490"/>
              </a:lnSpc>
              <a:spcBef>
                <a:spcPct val="0"/>
              </a:spcBef>
            </a:pPr>
            <a:r>
              <a:rPr lang="en-US" sz="23922" dirty="0">
                <a:solidFill>
                  <a:srgbClr val="FFFFFF"/>
                </a:solidFill>
                <a:latin typeface="Bebas Neue Cyrillic"/>
              </a:rPr>
              <a:t>MUSICIFY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199274" y="5796543"/>
            <a:ext cx="14830310" cy="1717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9"/>
              </a:lnSpc>
              <a:spcBef>
                <a:spcPct val="0"/>
              </a:spcBef>
            </a:pPr>
            <a:r>
              <a:rPr lang="en-US" sz="9999" dirty="0">
                <a:solidFill>
                  <a:srgbClr val="9EFE0B"/>
                </a:solidFill>
                <a:latin typeface="Bebas Neue Cyrillic"/>
              </a:rPr>
              <a:t>MUSIC RECOMMENDATION SYSTEM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282596" y="2710076"/>
            <a:ext cx="327905" cy="4804079"/>
            <a:chOff x="0" y="0"/>
            <a:chExt cx="230899" cy="338286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30899" cy="3382862"/>
            </a:xfrm>
            <a:custGeom>
              <a:avLst/>
              <a:gdLst/>
              <a:ahLst/>
              <a:cxnLst/>
              <a:rect l="l" t="t" r="r" b="b"/>
              <a:pathLst>
                <a:path w="230899" h="3382862">
                  <a:moveTo>
                    <a:pt x="0" y="0"/>
                  </a:moveTo>
                  <a:lnTo>
                    <a:pt x="230899" y="0"/>
                  </a:lnTo>
                  <a:lnTo>
                    <a:pt x="230899" y="3382862"/>
                  </a:lnTo>
                  <a:lnTo>
                    <a:pt x="0" y="3382862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230899" cy="34209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212">
                <a:alpha val="100000"/>
              </a:srgbClr>
            </a:gs>
            <a:gs pos="100000">
              <a:srgbClr val="15042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453800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545903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028700" cy="10287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029584" y="8229600"/>
            <a:ext cx="292232" cy="1028700"/>
            <a:chOff x="0" y="0"/>
            <a:chExt cx="230899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0899" cy="812800"/>
            </a:xfrm>
            <a:custGeom>
              <a:avLst/>
              <a:gdLst/>
              <a:ahLst/>
              <a:cxnLst/>
              <a:rect l="l" t="t" r="r" b="b"/>
              <a:pathLst>
                <a:path w="230899" h="812800">
                  <a:moveTo>
                    <a:pt x="0" y="0"/>
                  </a:moveTo>
                  <a:lnTo>
                    <a:pt x="230899" y="0"/>
                  </a:lnTo>
                  <a:lnTo>
                    <a:pt x="230899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30899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4466442"/>
            <a:ext cx="3141640" cy="3141640"/>
            <a:chOff x="0" y="0"/>
            <a:chExt cx="4188854" cy="4188854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2"/>
            <a:srcRect t="5142" r="65970" b="5142"/>
            <a:stretch>
              <a:fillRect/>
            </a:stretch>
          </p:blipFill>
          <p:spPr>
            <a:xfrm>
              <a:off x="0" y="0"/>
              <a:ext cx="4188854" cy="4188854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238902" y="4040312"/>
            <a:ext cx="3567770" cy="3567770"/>
            <a:chOff x="0" y="0"/>
            <a:chExt cx="4757027" cy="4757027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2"/>
            <a:srcRect l="65940" t="5103" b="5103"/>
            <a:stretch>
              <a:fillRect/>
            </a:stretch>
          </p:blipFill>
          <p:spPr>
            <a:xfrm>
              <a:off x="0" y="0"/>
              <a:ext cx="4757027" cy="4757027"/>
            </a:xfrm>
            <a:prstGeom prst="rect">
              <a:avLst/>
            </a:prstGeom>
          </p:spPr>
        </p:pic>
      </p:grpSp>
      <p:grpSp>
        <p:nvGrpSpPr>
          <p:cNvPr id="18" name="Group 18"/>
          <p:cNvGrpSpPr/>
          <p:nvPr/>
        </p:nvGrpSpPr>
        <p:grpSpPr>
          <a:xfrm>
            <a:off x="9828210" y="4466442"/>
            <a:ext cx="3141640" cy="3141640"/>
            <a:chOff x="0" y="0"/>
            <a:chExt cx="4188854" cy="4188854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2"/>
            <a:srcRect l="31019" r="31049"/>
            <a:stretch>
              <a:fillRect/>
            </a:stretch>
          </p:blipFill>
          <p:spPr>
            <a:xfrm>
              <a:off x="0" y="0"/>
              <a:ext cx="4188854" cy="4188854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7903895" y="2719454"/>
            <a:ext cx="2480210" cy="47625"/>
            <a:chOff x="0" y="0"/>
            <a:chExt cx="1746476" cy="3353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46476" cy="33536"/>
            </a:xfrm>
            <a:custGeom>
              <a:avLst/>
              <a:gdLst/>
              <a:ahLst/>
              <a:cxnLst/>
              <a:rect l="l" t="t" r="r" b="b"/>
              <a:pathLst>
                <a:path w="1746476" h="33536">
                  <a:moveTo>
                    <a:pt x="0" y="0"/>
                  </a:moveTo>
                  <a:lnTo>
                    <a:pt x="1746476" y="0"/>
                  </a:lnTo>
                  <a:lnTo>
                    <a:pt x="1746476" y="33536"/>
                  </a:lnTo>
                  <a:lnTo>
                    <a:pt x="0" y="33536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746476" cy="71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4036650" y="3894941"/>
            <a:ext cx="3728688" cy="3713141"/>
          </a:xfrm>
          <a:custGeom>
            <a:avLst/>
            <a:gdLst/>
            <a:ahLst/>
            <a:cxnLst/>
            <a:rect l="l" t="t" r="r" b="b"/>
            <a:pathLst>
              <a:path w="3728688" h="3713141">
                <a:moveTo>
                  <a:pt x="0" y="0"/>
                </a:moveTo>
                <a:lnTo>
                  <a:pt x="3728689" y="0"/>
                </a:lnTo>
                <a:lnTo>
                  <a:pt x="3728689" y="3713141"/>
                </a:lnTo>
                <a:lnTo>
                  <a:pt x="0" y="371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3809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5940842" y="405840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385046" y="405840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154289" y="405840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Service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898530" y="405840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984590" y="1449571"/>
            <a:ext cx="6318820" cy="1269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30"/>
              </a:lnSpc>
              <a:spcBef>
                <a:spcPct val="0"/>
              </a:spcBef>
            </a:pPr>
            <a:r>
              <a:rPr lang="en-US" sz="7378" dirty="0">
                <a:solidFill>
                  <a:srgbClr val="FFFFFF"/>
                </a:solidFill>
                <a:latin typeface="Bebas Neue Cyrillic"/>
              </a:rPr>
              <a:t>FRONTEND TOOLS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212">
                <a:alpha val="100000"/>
              </a:srgbClr>
            </a:gs>
            <a:gs pos="100000">
              <a:srgbClr val="15042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453800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545903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028700" cy="10287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029584" y="8229600"/>
            <a:ext cx="292232" cy="1028700"/>
            <a:chOff x="0" y="0"/>
            <a:chExt cx="230899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0899" cy="812800"/>
            </a:xfrm>
            <a:custGeom>
              <a:avLst/>
              <a:gdLst/>
              <a:ahLst/>
              <a:cxnLst/>
              <a:rect l="l" t="t" r="r" b="b"/>
              <a:pathLst>
                <a:path w="230899" h="812800">
                  <a:moveTo>
                    <a:pt x="0" y="0"/>
                  </a:moveTo>
                  <a:lnTo>
                    <a:pt x="230899" y="0"/>
                  </a:lnTo>
                  <a:lnTo>
                    <a:pt x="230899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30899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071726" y="4492955"/>
            <a:ext cx="3141640" cy="3141640"/>
            <a:chOff x="0" y="0"/>
            <a:chExt cx="4188854" cy="4188854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4188854" cy="4188854"/>
            </a:xfrm>
            <a:prstGeom prst="rect">
              <a:avLst/>
            </a:prstGeom>
          </p:spPr>
        </p:pic>
      </p:grpSp>
      <p:grpSp>
        <p:nvGrpSpPr>
          <p:cNvPr id="18" name="Group 18"/>
          <p:cNvGrpSpPr/>
          <p:nvPr/>
        </p:nvGrpSpPr>
        <p:grpSpPr>
          <a:xfrm>
            <a:off x="7751315" y="2894060"/>
            <a:ext cx="2308133" cy="52659"/>
            <a:chOff x="0" y="0"/>
            <a:chExt cx="1625305" cy="3708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625305" cy="37081"/>
            </a:xfrm>
            <a:custGeom>
              <a:avLst/>
              <a:gdLst/>
              <a:ahLst/>
              <a:cxnLst/>
              <a:rect l="l" t="t" r="r" b="b"/>
              <a:pathLst>
                <a:path w="1625305" h="37081">
                  <a:moveTo>
                    <a:pt x="0" y="0"/>
                  </a:moveTo>
                  <a:lnTo>
                    <a:pt x="1625305" y="0"/>
                  </a:lnTo>
                  <a:lnTo>
                    <a:pt x="1625305" y="37081"/>
                  </a:lnTo>
                  <a:lnTo>
                    <a:pt x="0" y="37081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625305" cy="751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360115" y="4066826"/>
            <a:ext cx="3567770" cy="3567770"/>
            <a:chOff x="0" y="0"/>
            <a:chExt cx="4757027" cy="4757027"/>
          </a:xfrm>
        </p:grpSpPr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/>
            <a:srcRect l="38805" r="1194"/>
            <a:stretch>
              <a:fillRect/>
            </a:stretch>
          </p:blipFill>
          <p:spPr>
            <a:xfrm>
              <a:off x="0" y="0"/>
              <a:ext cx="4757027" cy="4757027"/>
            </a:xfrm>
            <a:prstGeom prst="rect">
              <a:avLst/>
            </a:prstGeom>
          </p:spPr>
        </p:pic>
      </p:grpSp>
      <p:sp>
        <p:nvSpPr>
          <p:cNvPr id="23" name="TextBox 23"/>
          <p:cNvSpPr txBox="1"/>
          <p:nvPr/>
        </p:nvSpPr>
        <p:spPr>
          <a:xfrm>
            <a:off x="15940842" y="405840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385046" y="405840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154289" y="405840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Service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898530" y="405840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745971" y="1624176"/>
            <a:ext cx="6318820" cy="1269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30"/>
              </a:lnSpc>
              <a:spcBef>
                <a:spcPct val="0"/>
              </a:spcBef>
            </a:pPr>
            <a:r>
              <a:rPr lang="en-US" sz="7378" dirty="0">
                <a:solidFill>
                  <a:srgbClr val="FFFFFF"/>
                </a:solidFill>
                <a:latin typeface="Bebas Neue Cyrillic"/>
              </a:rPr>
              <a:t>BACKEND TOOLS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0815A2F-3706-4420-B42F-554A99575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0" y="4492955"/>
            <a:ext cx="3141640" cy="3141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7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7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212">
                <a:alpha val="100000"/>
              </a:srgbClr>
            </a:gs>
            <a:gs pos="100000">
              <a:srgbClr val="15042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453800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545903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028700" cy="10287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940842" y="405840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385046" y="405840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54289" y="405840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Service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98530" y="405840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8029584" y="8229600"/>
            <a:ext cx="292232" cy="1028700"/>
            <a:chOff x="0" y="0"/>
            <a:chExt cx="230899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30899" cy="812800"/>
            </a:xfrm>
            <a:custGeom>
              <a:avLst/>
              <a:gdLst/>
              <a:ahLst/>
              <a:cxnLst/>
              <a:rect l="l" t="t" r="r" b="b"/>
              <a:pathLst>
                <a:path w="230899" h="812800">
                  <a:moveTo>
                    <a:pt x="0" y="0"/>
                  </a:moveTo>
                  <a:lnTo>
                    <a:pt x="230899" y="0"/>
                  </a:lnTo>
                  <a:lnTo>
                    <a:pt x="230899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30899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5143500"/>
            <a:ext cx="16230600" cy="5143500"/>
            <a:chOff x="0" y="0"/>
            <a:chExt cx="21640800" cy="6858000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2"/>
            <a:srcRect t="34541" b="17893"/>
            <a:stretch>
              <a:fillRect/>
            </a:stretch>
          </p:blipFill>
          <p:spPr>
            <a:xfrm>
              <a:off x="0" y="0"/>
              <a:ext cx="21640800" cy="6858000"/>
            </a:xfrm>
            <a:prstGeom prst="rect">
              <a:avLst/>
            </a:prstGeom>
          </p:spPr>
        </p:pic>
      </p:grpSp>
      <p:sp>
        <p:nvSpPr>
          <p:cNvPr id="20" name="TextBox 20"/>
          <p:cNvSpPr txBox="1"/>
          <p:nvPr/>
        </p:nvSpPr>
        <p:spPr>
          <a:xfrm>
            <a:off x="2048582" y="1885666"/>
            <a:ext cx="4471687" cy="127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30"/>
              </a:lnSpc>
              <a:spcBef>
                <a:spcPct val="0"/>
              </a:spcBef>
            </a:pPr>
            <a:r>
              <a:rPr lang="en-US" sz="7378" dirty="0">
                <a:solidFill>
                  <a:srgbClr val="FFFFFF"/>
                </a:solidFill>
                <a:latin typeface="Bebas Neue Cyrillic"/>
              </a:rPr>
              <a:t>OUR VISION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048582" y="3294679"/>
            <a:ext cx="1207576" cy="78408"/>
            <a:chOff x="0" y="0"/>
            <a:chExt cx="850332" cy="5521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50332" cy="55212"/>
            </a:xfrm>
            <a:custGeom>
              <a:avLst/>
              <a:gdLst/>
              <a:ahLst/>
              <a:cxnLst/>
              <a:rect l="l" t="t" r="r" b="b"/>
              <a:pathLst>
                <a:path w="850332" h="55212">
                  <a:moveTo>
                    <a:pt x="0" y="0"/>
                  </a:moveTo>
                  <a:lnTo>
                    <a:pt x="850332" y="0"/>
                  </a:lnTo>
                  <a:lnTo>
                    <a:pt x="850332" y="55212"/>
                  </a:lnTo>
                  <a:lnTo>
                    <a:pt x="0" y="55212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50332" cy="93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279291" y="2212981"/>
            <a:ext cx="700389" cy="802099"/>
            <a:chOff x="0" y="0"/>
            <a:chExt cx="952407" cy="109071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952407" cy="1090716"/>
            </a:xfrm>
            <a:custGeom>
              <a:avLst/>
              <a:gdLst/>
              <a:ahLst/>
              <a:cxnLst/>
              <a:rect l="l" t="t" r="r" b="b"/>
              <a:pathLst>
                <a:path w="952407" h="1090716">
                  <a:moveTo>
                    <a:pt x="0" y="0"/>
                  </a:moveTo>
                  <a:lnTo>
                    <a:pt x="952407" y="0"/>
                  </a:lnTo>
                  <a:lnTo>
                    <a:pt x="952407" y="1090716"/>
                  </a:lnTo>
                  <a:lnTo>
                    <a:pt x="0" y="1090716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952407" cy="11383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9190739" y="2155831"/>
            <a:ext cx="7728564" cy="1661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Open Sans"/>
              </a:rPr>
              <a:t>will provide users to download the songs offline for Free</a:t>
            </a:r>
          </a:p>
          <a:p>
            <a:pPr>
              <a:lnSpc>
                <a:spcPts val="4480"/>
              </a:lnSpc>
              <a:spcBef>
                <a:spcPct val="0"/>
              </a:spcBef>
            </a:pPr>
            <a:endParaRPr lang="en-US" sz="3200" dirty="0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8439484" y="2344677"/>
            <a:ext cx="437531" cy="481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2"/>
              </a:lnSpc>
              <a:spcBef>
                <a:spcPct val="0"/>
              </a:spcBef>
            </a:pPr>
            <a:r>
              <a:rPr lang="en-US" sz="2787" dirty="0">
                <a:solidFill>
                  <a:srgbClr val="1F2020"/>
                </a:solidFill>
                <a:latin typeface="Open Sans Bold"/>
              </a:rPr>
              <a:t>01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190739" y="3600033"/>
            <a:ext cx="7728564" cy="1115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Open Sans"/>
              </a:rPr>
              <a:t>Users will be able to make their own mashups by mixing up various songs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439484" y="3760030"/>
            <a:ext cx="437531" cy="481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2"/>
              </a:lnSpc>
              <a:spcBef>
                <a:spcPct val="0"/>
              </a:spcBef>
            </a:pPr>
            <a:r>
              <a:rPr lang="en-US" sz="2787">
                <a:solidFill>
                  <a:srgbClr val="1F2020"/>
                </a:solidFill>
                <a:latin typeface="Open Sans Bold"/>
              </a:rPr>
              <a:t>02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8279291" y="3777319"/>
            <a:ext cx="700389" cy="802099"/>
            <a:chOff x="0" y="0"/>
            <a:chExt cx="952407" cy="1090716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952407" cy="1090716"/>
            </a:xfrm>
            <a:custGeom>
              <a:avLst/>
              <a:gdLst/>
              <a:ahLst/>
              <a:cxnLst/>
              <a:rect l="l" t="t" r="r" b="b"/>
              <a:pathLst>
                <a:path w="952407" h="1090716">
                  <a:moveTo>
                    <a:pt x="0" y="0"/>
                  </a:moveTo>
                  <a:lnTo>
                    <a:pt x="952407" y="0"/>
                  </a:lnTo>
                  <a:lnTo>
                    <a:pt x="952407" y="1090716"/>
                  </a:lnTo>
                  <a:lnTo>
                    <a:pt x="0" y="1090716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952407" cy="11383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8410720" y="3972233"/>
            <a:ext cx="437531" cy="481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2"/>
              </a:lnSpc>
              <a:spcBef>
                <a:spcPct val="0"/>
              </a:spcBef>
            </a:pPr>
            <a:r>
              <a:rPr lang="en-US" sz="2787">
                <a:solidFill>
                  <a:srgbClr val="1F2020"/>
                </a:solidFill>
                <a:latin typeface="Open Sans Bold"/>
              </a:rPr>
              <a:t>02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212">
                <a:alpha val="100000"/>
              </a:srgbClr>
            </a:gs>
            <a:gs pos="100000">
              <a:srgbClr val="15042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453800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545903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028700" cy="10287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029584" y="8229600"/>
            <a:ext cx="292232" cy="1028700"/>
            <a:chOff x="0" y="0"/>
            <a:chExt cx="230899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0899" cy="812800"/>
            </a:xfrm>
            <a:custGeom>
              <a:avLst/>
              <a:gdLst/>
              <a:ahLst/>
              <a:cxnLst/>
              <a:rect l="l" t="t" r="r" b="b"/>
              <a:pathLst>
                <a:path w="230899" h="812800">
                  <a:moveTo>
                    <a:pt x="0" y="0"/>
                  </a:moveTo>
                  <a:lnTo>
                    <a:pt x="230899" y="0"/>
                  </a:lnTo>
                  <a:lnTo>
                    <a:pt x="230899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30899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5940842" y="405840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385046" y="405840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54289" y="405840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Service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898530" y="405840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99430" y="5215748"/>
            <a:ext cx="4399265" cy="537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9EFE0B"/>
                </a:solidFill>
                <a:latin typeface="Open Sans Bold"/>
              </a:rPr>
              <a:t>IT103-PANKTI PATEL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984590" y="1434828"/>
            <a:ext cx="6318820" cy="1269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30"/>
              </a:lnSpc>
              <a:spcBef>
                <a:spcPct val="0"/>
              </a:spcBef>
            </a:pPr>
            <a:r>
              <a:rPr lang="en-US" sz="7378" dirty="0">
                <a:solidFill>
                  <a:srgbClr val="FFFFFF"/>
                </a:solidFill>
                <a:latin typeface="Bebas Neue Cyrillic"/>
              </a:rPr>
              <a:t>MEET OUR TEAM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8540212" y="2843841"/>
            <a:ext cx="1207576" cy="78408"/>
            <a:chOff x="0" y="0"/>
            <a:chExt cx="850332" cy="5521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50332" cy="55212"/>
            </a:xfrm>
            <a:custGeom>
              <a:avLst/>
              <a:gdLst/>
              <a:ahLst/>
              <a:cxnLst/>
              <a:rect l="l" t="t" r="r" b="b"/>
              <a:pathLst>
                <a:path w="850332" h="55212">
                  <a:moveTo>
                    <a:pt x="0" y="0"/>
                  </a:moveTo>
                  <a:lnTo>
                    <a:pt x="850332" y="0"/>
                  </a:lnTo>
                  <a:lnTo>
                    <a:pt x="850332" y="55212"/>
                  </a:lnTo>
                  <a:lnTo>
                    <a:pt x="0" y="55212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50332" cy="93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774311" y="6200108"/>
            <a:ext cx="3049503" cy="976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Open Sans"/>
              </a:rPr>
              <a:t>21ITUOS021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endParaRPr lang="en-US" sz="2799" dirty="0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117366" y="5215748"/>
            <a:ext cx="4823476" cy="537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9EFE0B"/>
                </a:solidFill>
                <a:latin typeface="Open Sans Bold"/>
              </a:rPr>
              <a:t>IT108-VAIBHAVI PATEL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898530" y="6235667"/>
            <a:ext cx="3049503" cy="481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Open Sans"/>
              </a:rPr>
              <a:t>21ITUBS072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3" grpId="0"/>
      <p:bldP spid="24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212">
                <a:alpha val="100000"/>
              </a:srgbClr>
            </a:gs>
            <a:gs pos="100000">
              <a:srgbClr val="15042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453800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545903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028700" cy="10287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940842" y="405840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385046" y="405840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54289" y="405840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Service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98530" y="405840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144000" y="1085850"/>
            <a:ext cx="9144000" cy="9258300"/>
            <a:chOff x="0" y="0"/>
            <a:chExt cx="12192000" cy="12344400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2"/>
            <a:srcRect l="21366" r="12830"/>
            <a:stretch>
              <a:fillRect/>
            </a:stretch>
          </p:blipFill>
          <p:spPr>
            <a:xfrm flipH="1">
              <a:off x="0" y="0"/>
              <a:ext cx="12192000" cy="12344400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18029584" y="8229600"/>
            <a:ext cx="292232" cy="1028700"/>
            <a:chOff x="0" y="0"/>
            <a:chExt cx="230899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30899" cy="812800"/>
            </a:xfrm>
            <a:custGeom>
              <a:avLst/>
              <a:gdLst/>
              <a:ahLst/>
              <a:cxnLst/>
              <a:rect l="l" t="t" r="r" b="b"/>
              <a:pathLst>
                <a:path w="230899" h="812800">
                  <a:moveTo>
                    <a:pt x="0" y="0"/>
                  </a:moveTo>
                  <a:lnTo>
                    <a:pt x="230899" y="0"/>
                  </a:lnTo>
                  <a:lnTo>
                    <a:pt x="230899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30899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963850" y="2046059"/>
            <a:ext cx="3921995" cy="127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30"/>
              </a:lnSpc>
              <a:spcBef>
                <a:spcPct val="0"/>
              </a:spcBef>
            </a:pPr>
            <a:r>
              <a:rPr lang="en-US" sz="7378">
                <a:solidFill>
                  <a:srgbClr val="FFFFFF"/>
                </a:solidFill>
                <a:latin typeface="Bebas Neue Cyrillic"/>
              </a:rPr>
              <a:t>THANK YOU!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963850" y="3455072"/>
            <a:ext cx="1207576" cy="78408"/>
            <a:chOff x="0" y="0"/>
            <a:chExt cx="850332" cy="5521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50332" cy="55212"/>
            </a:xfrm>
            <a:custGeom>
              <a:avLst/>
              <a:gdLst/>
              <a:ahLst/>
              <a:cxnLst/>
              <a:rect l="l" t="t" r="r" b="b"/>
              <a:pathLst>
                <a:path w="850332" h="55212">
                  <a:moveTo>
                    <a:pt x="0" y="0"/>
                  </a:moveTo>
                  <a:lnTo>
                    <a:pt x="850332" y="0"/>
                  </a:lnTo>
                  <a:lnTo>
                    <a:pt x="850332" y="55212"/>
                  </a:lnTo>
                  <a:lnTo>
                    <a:pt x="0" y="55212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50332" cy="93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212">
                <a:alpha val="100000"/>
              </a:srgbClr>
            </a:gs>
            <a:gs pos="100000">
              <a:srgbClr val="15042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532845" y="5523495"/>
            <a:ext cx="8116225" cy="373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10"/>
              </a:lnSpc>
            </a:pPr>
            <a:r>
              <a:rPr lang="en-US" sz="7078" dirty="0">
                <a:solidFill>
                  <a:srgbClr val="FFFFFF"/>
                </a:solidFill>
                <a:latin typeface="Bebas Neue Cyrillic"/>
                <a:ea typeface="Bebas Neue Cyrillic"/>
              </a:rPr>
              <a:t>GRAB YOUR HEADPHONES🎧 AND OPEN MUSICIFY!</a:t>
            </a:r>
          </a:p>
          <a:p>
            <a:pPr algn="ctr">
              <a:lnSpc>
                <a:spcPts val="9910"/>
              </a:lnSpc>
              <a:spcBef>
                <a:spcPct val="0"/>
              </a:spcBef>
            </a:pPr>
            <a:endParaRPr lang="en-US" sz="7078" dirty="0">
              <a:solidFill>
                <a:srgbClr val="FFFFFF"/>
              </a:solidFill>
              <a:latin typeface="Bebas Neue Cyrillic"/>
              <a:ea typeface="Bebas Neue Cyrillic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7293116" y="453800"/>
            <a:ext cx="397367" cy="28996"/>
            <a:chOff x="0" y="0"/>
            <a:chExt cx="128243" cy="93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93116" y="545903"/>
            <a:ext cx="397367" cy="28996"/>
            <a:chOff x="0" y="0"/>
            <a:chExt cx="128243" cy="93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1028700" cy="10287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8029584" y="8229600"/>
            <a:ext cx="292232" cy="1028700"/>
            <a:chOff x="0" y="0"/>
            <a:chExt cx="230899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0899" cy="812800"/>
            </a:xfrm>
            <a:custGeom>
              <a:avLst/>
              <a:gdLst/>
              <a:ahLst/>
              <a:cxnLst/>
              <a:rect l="l" t="t" r="r" b="b"/>
              <a:pathLst>
                <a:path w="230899" h="812800">
                  <a:moveTo>
                    <a:pt x="0" y="0"/>
                  </a:moveTo>
                  <a:lnTo>
                    <a:pt x="230899" y="0"/>
                  </a:lnTo>
                  <a:lnTo>
                    <a:pt x="230899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30899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068984" y="0"/>
            <a:ext cx="4235261" cy="10287000"/>
            <a:chOff x="0" y="0"/>
            <a:chExt cx="5647015" cy="13716000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2"/>
            <a:srcRect l="33502" r="39067"/>
            <a:stretch>
              <a:fillRect/>
            </a:stretch>
          </p:blipFill>
          <p:spPr>
            <a:xfrm>
              <a:off x="0" y="0"/>
              <a:ext cx="5647015" cy="13716000"/>
            </a:xfrm>
            <a:prstGeom prst="rect">
              <a:avLst/>
            </a:prstGeom>
          </p:spPr>
        </p:pic>
      </p:grpSp>
      <p:sp>
        <p:nvSpPr>
          <p:cNvPr id="17" name="TextBox 17"/>
          <p:cNvSpPr txBox="1"/>
          <p:nvPr/>
        </p:nvSpPr>
        <p:spPr>
          <a:xfrm>
            <a:off x="9574199" y="2422041"/>
            <a:ext cx="8713801" cy="127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30"/>
              </a:lnSpc>
              <a:spcBef>
                <a:spcPct val="0"/>
              </a:spcBef>
            </a:pPr>
            <a:r>
              <a:rPr lang="en-US" sz="7378" dirty="0">
                <a:solidFill>
                  <a:srgbClr val="FFFFFF"/>
                </a:solidFill>
                <a:latin typeface="Bebas Neue Cyrillic"/>
              </a:rPr>
              <a:t>WANT A FRESH MUSIC FEEL?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1032388" y="3617332"/>
            <a:ext cx="5117139" cy="78408"/>
            <a:chOff x="0" y="0"/>
            <a:chExt cx="3603308" cy="552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603308" cy="55212"/>
            </a:xfrm>
            <a:custGeom>
              <a:avLst/>
              <a:gdLst/>
              <a:ahLst/>
              <a:cxnLst/>
              <a:rect l="l" t="t" r="r" b="b"/>
              <a:pathLst>
                <a:path w="3603308" h="55212">
                  <a:moveTo>
                    <a:pt x="0" y="0"/>
                  </a:moveTo>
                  <a:lnTo>
                    <a:pt x="3603308" y="0"/>
                  </a:lnTo>
                  <a:lnTo>
                    <a:pt x="3603308" y="55212"/>
                  </a:lnTo>
                  <a:lnTo>
                    <a:pt x="0" y="55212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3603308" cy="93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5940842" y="405840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385046" y="405840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154289" y="405840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Service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898530" y="405840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028700" y="1028700"/>
            <a:ext cx="3892621" cy="8229600"/>
            <a:chOff x="0" y="0"/>
            <a:chExt cx="5190161" cy="10972800"/>
          </a:xfrm>
        </p:grpSpPr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/>
            <a:srcRect l="34243" r="34243"/>
            <a:stretch>
              <a:fillRect/>
            </a:stretch>
          </p:blipFill>
          <p:spPr>
            <a:xfrm>
              <a:off x="0" y="0"/>
              <a:ext cx="5190161" cy="109728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212">
                <a:alpha val="100000"/>
              </a:srgbClr>
            </a:gs>
            <a:gs pos="100000">
              <a:srgbClr val="15042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453800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545903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8029584" y="8229600"/>
            <a:ext cx="292232" cy="1028700"/>
            <a:chOff x="0" y="0"/>
            <a:chExt cx="230899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0899" cy="812800"/>
            </a:xfrm>
            <a:custGeom>
              <a:avLst/>
              <a:gdLst/>
              <a:ahLst/>
              <a:cxnLst/>
              <a:rect l="l" t="t" r="r" b="b"/>
              <a:pathLst>
                <a:path w="230899" h="812800">
                  <a:moveTo>
                    <a:pt x="0" y="0"/>
                  </a:moveTo>
                  <a:lnTo>
                    <a:pt x="230899" y="0"/>
                  </a:lnTo>
                  <a:lnTo>
                    <a:pt x="230899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30899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461388" y="2783144"/>
            <a:ext cx="1207576" cy="78408"/>
            <a:chOff x="0" y="0"/>
            <a:chExt cx="850332" cy="552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0332" cy="55212"/>
            </a:xfrm>
            <a:custGeom>
              <a:avLst/>
              <a:gdLst/>
              <a:ahLst/>
              <a:cxnLst/>
              <a:rect l="l" t="t" r="r" b="b"/>
              <a:pathLst>
                <a:path w="850332" h="55212">
                  <a:moveTo>
                    <a:pt x="0" y="0"/>
                  </a:moveTo>
                  <a:lnTo>
                    <a:pt x="850332" y="0"/>
                  </a:lnTo>
                  <a:lnTo>
                    <a:pt x="850332" y="55212"/>
                  </a:lnTo>
                  <a:lnTo>
                    <a:pt x="0" y="55212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50332" cy="93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5940842" y="405840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385046" y="405840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54289" y="405840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Service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898530" y="405840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461388" y="1509452"/>
            <a:ext cx="4984154" cy="127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30"/>
              </a:lnSpc>
              <a:spcBef>
                <a:spcPct val="0"/>
              </a:spcBef>
            </a:pPr>
            <a:r>
              <a:rPr lang="en-US" sz="7378" dirty="0">
                <a:solidFill>
                  <a:srgbClr val="FFFFFF"/>
                </a:solidFill>
                <a:latin typeface="Bebas Neue Cyrillic"/>
              </a:rPr>
              <a:t>WHY WE NEED ?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742269" y="3688792"/>
            <a:ext cx="7948214" cy="5379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736"/>
              </a:lnSpc>
              <a:buFont typeface="Arial"/>
              <a:buChar char="•"/>
            </a:pPr>
            <a:r>
              <a:rPr lang="en-US" sz="3200" dirty="0" err="1">
                <a:solidFill>
                  <a:srgbClr val="FFFFFF"/>
                </a:solidFill>
                <a:latin typeface="Open Sans"/>
              </a:rPr>
              <a:t>Рeорle</a:t>
            </a:r>
            <a:r>
              <a:rPr lang="en-US" sz="32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Open Sans"/>
              </a:rPr>
              <a:t>sоmetimes</a:t>
            </a:r>
            <a:r>
              <a:rPr lang="en-US" sz="3200" dirty="0">
                <a:solidFill>
                  <a:srgbClr val="FFFFFF"/>
                </a:solidFill>
                <a:latin typeface="Open Sans"/>
              </a:rPr>
              <a:t> feel it is </a:t>
            </a:r>
            <a:r>
              <a:rPr lang="en-US" sz="3200" dirty="0" err="1">
                <a:solidFill>
                  <a:srgbClr val="FFFFFF"/>
                </a:solidFill>
                <a:latin typeface="Open Sans"/>
              </a:rPr>
              <a:t>diffiсult</a:t>
            </a:r>
            <a:r>
              <a:rPr lang="en-US" sz="32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Open Sans"/>
              </a:rPr>
              <a:t>tо</a:t>
            </a:r>
            <a:r>
              <a:rPr lang="en-US" sz="3200" dirty="0">
                <a:solidFill>
                  <a:srgbClr val="FFFFFF"/>
                </a:solidFill>
                <a:latin typeface="Open Sans"/>
              </a:rPr>
              <a:t>  </a:t>
            </a:r>
            <a:r>
              <a:rPr lang="en-US" sz="3200" dirty="0" err="1">
                <a:solidFill>
                  <a:srgbClr val="FFFFFF"/>
                </a:solidFill>
                <a:latin typeface="Open Sans"/>
              </a:rPr>
              <a:t>сhооse</a:t>
            </a:r>
            <a:r>
              <a:rPr lang="en-US" sz="32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Open Sans"/>
              </a:rPr>
              <a:t>frоm</a:t>
            </a:r>
            <a:r>
              <a:rPr lang="en-US" sz="32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Open Sans"/>
              </a:rPr>
              <a:t>milliоns</a:t>
            </a:r>
            <a:r>
              <a:rPr lang="en-US" sz="32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Open Sans"/>
              </a:rPr>
              <a:t>оf</a:t>
            </a:r>
            <a:r>
              <a:rPr lang="en-US" sz="32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Open Sans"/>
              </a:rPr>
              <a:t>sоngs</a:t>
            </a:r>
            <a:r>
              <a:rPr lang="en-US" sz="3200" dirty="0">
                <a:solidFill>
                  <a:srgbClr val="FFFFFF"/>
                </a:solidFill>
                <a:latin typeface="Open Sans"/>
              </a:rPr>
              <a:t>. </a:t>
            </a:r>
          </a:p>
          <a:p>
            <a:pPr marL="690881" lvl="1" indent="-345440">
              <a:lnSpc>
                <a:spcPts val="4736"/>
              </a:lnSpc>
              <a:buFont typeface="Arial"/>
              <a:buChar char="•"/>
            </a:pPr>
            <a:endParaRPr lang="en-US" sz="3200" dirty="0">
              <a:solidFill>
                <a:srgbClr val="FFFFFF"/>
              </a:solidFill>
              <a:latin typeface="Open Sans"/>
            </a:endParaRPr>
          </a:p>
          <a:p>
            <a:pPr marL="690881" lvl="1" indent="-345440">
              <a:lnSpc>
                <a:spcPts val="4736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Open Sans"/>
              </a:rPr>
              <a:t>With music recommendation system , the </a:t>
            </a:r>
            <a:r>
              <a:rPr lang="en-US" sz="3200" dirty="0" err="1">
                <a:solidFill>
                  <a:srgbClr val="FFFFFF"/>
                </a:solidFill>
                <a:latin typeface="Open Sans"/>
              </a:rPr>
              <a:t>аvаilаbility</a:t>
            </a:r>
            <a:r>
              <a:rPr lang="en-US" sz="32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Open Sans"/>
              </a:rPr>
              <a:t>оf</a:t>
            </a:r>
            <a:r>
              <a:rPr lang="en-US" sz="32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Open Sans"/>
              </a:rPr>
              <a:t>digitаl</a:t>
            </a:r>
            <a:r>
              <a:rPr lang="en-US" sz="32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Open Sans"/>
              </a:rPr>
              <a:t>musiс</a:t>
            </a:r>
            <a:r>
              <a:rPr lang="en-US" sz="32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Open Sans"/>
              </a:rPr>
              <a:t>сurrently</a:t>
            </a:r>
            <a:r>
              <a:rPr lang="en-US" sz="3200" dirty="0">
                <a:solidFill>
                  <a:srgbClr val="FFFFFF"/>
                </a:solidFill>
                <a:latin typeface="Open Sans"/>
              </a:rPr>
              <a:t> is </a:t>
            </a:r>
            <a:r>
              <a:rPr lang="en-US" sz="3200" dirty="0" err="1">
                <a:solidFill>
                  <a:srgbClr val="FFFFFF"/>
                </a:solidFill>
                <a:latin typeface="Open Sans"/>
              </a:rPr>
              <a:t>аbundаnt</a:t>
            </a:r>
            <a:r>
              <a:rPr lang="en-US" sz="32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Open Sans"/>
              </a:rPr>
              <a:t>соmраred</a:t>
            </a:r>
            <a:r>
              <a:rPr lang="en-US" sz="32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Open Sans"/>
              </a:rPr>
              <a:t>tо</a:t>
            </a:r>
            <a:r>
              <a:rPr lang="en-US" sz="3200" dirty="0">
                <a:solidFill>
                  <a:srgbClr val="FFFFFF"/>
                </a:solidFill>
                <a:latin typeface="Open Sans"/>
              </a:rPr>
              <a:t> the </a:t>
            </a:r>
            <a:r>
              <a:rPr lang="en-US" sz="3200" dirty="0" err="1">
                <a:solidFill>
                  <a:srgbClr val="FFFFFF"/>
                </a:solidFill>
                <a:latin typeface="Open Sans"/>
              </a:rPr>
              <a:t>рreviоus</a:t>
            </a:r>
            <a:r>
              <a:rPr lang="en-US" sz="32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Open Sans"/>
              </a:rPr>
              <a:t>erа</a:t>
            </a:r>
            <a:r>
              <a:rPr lang="en-US" sz="3200" dirty="0">
                <a:solidFill>
                  <a:srgbClr val="FFFFFF"/>
                </a:solidFill>
                <a:latin typeface="Open Sans"/>
              </a:rPr>
              <a:t>. </a:t>
            </a:r>
          </a:p>
          <a:p>
            <a:pPr>
              <a:lnSpc>
                <a:spcPts val="4736"/>
              </a:lnSpc>
            </a:pPr>
            <a:endParaRPr lang="en-US" sz="3200" dirty="0">
              <a:solidFill>
                <a:srgbClr val="FFFFFF"/>
              </a:solidFill>
              <a:latin typeface="Open Sans"/>
            </a:endParaRPr>
          </a:p>
          <a:p>
            <a:pPr>
              <a:lnSpc>
                <a:spcPts val="4736"/>
              </a:lnSpc>
            </a:pPr>
            <a:endParaRPr lang="en-US" sz="3200" dirty="0">
              <a:solidFill>
                <a:srgbClr val="FFFFFF"/>
              </a:solidFill>
              <a:latin typeface="Open Sans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1028700" y="1187779"/>
            <a:ext cx="8691672" cy="8691672"/>
            <a:chOff x="0" y="0"/>
            <a:chExt cx="11588896" cy="11588896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2"/>
            <a:srcRect l="12499" r="12499"/>
            <a:stretch>
              <a:fillRect/>
            </a:stretch>
          </p:blipFill>
          <p:spPr>
            <a:xfrm>
              <a:off x="0" y="0"/>
              <a:ext cx="11588896" cy="11588896"/>
            </a:xfrm>
            <a:prstGeom prst="rect">
              <a:avLst/>
            </a:prstGeom>
          </p:spPr>
        </p:pic>
      </p:grpSp>
      <p:grpSp>
        <p:nvGrpSpPr>
          <p:cNvPr id="22" name="Group 22"/>
          <p:cNvGrpSpPr/>
          <p:nvPr/>
        </p:nvGrpSpPr>
        <p:grpSpPr>
          <a:xfrm>
            <a:off x="0" y="0"/>
            <a:ext cx="1028700" cy="1028700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212">
                <a:alpha val="100000"/>
              </a:srgbClr>
            </a:gs>
            <a:gs pos="100000">
              <a:srgbClr val="15042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453800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545903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028700" cy="10287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940842" y="405840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385046" y="405840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54289" y="405840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Service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98530" y="405840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8029584" y="8229600"/>
            <a:ext cx="292232" cy="1028700"/>
            <a:chOff x="0" y="0"/>
            <a:chExt cx="230899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30899" cy="812800"/>
            </a:xfrm>
            <a:custGeom>
              <a:avLst/>
              <a:gdLst/>
              <a:ahLst/>
              <a:cxnLst/>
              <a:rect l="l" t="t" r="r" b="b"/>
              <a:pathLst>
                <a:path w="230899" h="812800">
                  <a:moveTo>
                    <a:pt x="0" y="0"/>
                  </a:moveTo>
                  <a:lnTo>
                    <a:pt x="230899" y="0"/>
                  </a:lnTo>
                  <a:lnTo>
                    <a:pt x="230899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30899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772900" y="1028700"/>
            <a:ext cx="5486400" cy="5486400"/>
            <a:chOff x="0" y="0"/>
            <a:chExt cx="7315200" cy="7315200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2"/>
            <a:srcRect t="33375"/>
            <a:stretch>
              <a:fillRect/>
            </a:stretch>
          </p:blipFill>
          <p:spPr>
            <a:xfrm>
              <a:off x="0" y="0"/>
              <a:ext cx="7315200" cy="731520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8082609" y="4196789"/>
            <a:ext cx="5486400" cy="5486400"/>
            <a:chOff x="0" y="0"/>
            <a:chExt cx="7315200" cy="7315200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/>
            <a:srcRect t="29860" b="5139"/>
            <a:stretch>
              <a:fillRect/>
            </a:stretch>
          </p:blipFill>
          <p:spPr>
            <a:xfrm>
              <a:off x="0" y="0"/>
              <a:ext cx="7315200" cy="7315200"/>
            </a:xfrm>
            <a:prstGeom prst="rect">
              <a:avLst/>
            </a:prstGeom>
          </p:spPr>
        </p:pic>
      </p:grpSp>
      <p:sp>
        <p:nvSpPr>
          <p:cNvPr id="22" name="TextBox 22"/>
          <p:cNvSpPr txBox="1"/>
          <p:nvPr/>
        </p:nvSpPr>
        <p:spPr>
          <a:xfrm>
            <a:off x="1463725" y="1884196"/>
            <a:ext cx="4471687" cy="127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30"/>
              </a:lnSpc>
              <a:spcBef>
                <a:spcPct val="0"/>
              </a:spcBef>
            </a:pPr>
            <a:r>
              <a:rPr lang="en-US" sz="7378" dirty="0">
                <a:solidFill>
                  <a:srgbClr val="FFFFFF"/>
                </a:solidFill>
                <a:latin typeface="Bebas Neue Cyrillic"/>
              </a:rPr>
              <a:t>OBJECTIVE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463725" y="3079487"/>
            <a:ext cx="1207576" cy="78408"/>
            <a:chOff x="0" y="0"/>
            <a:chExt cx="850332" cy="5521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50332" cy="55212"/>
            </a:xfrm>
            <a:custGeom>
              <a:avLst/>
              <a:gdLst/>
              <a:ahLst/>
              <a:cxnLst/>
              <a:rect l="l" t="t" r="r" b="b"/>
              <a:pathLst>
                <a:path w="850332" h="55212">
                  <a:moveTo>
                    <a:pt x="0" y="0"/>
                  </a:moveTo>
                  <a:lnTo>
                    <a:pt x="850332" y="0"/>
                  </a:lnTo>
                  <a:lnTo>
                    <a:pt x="850332" y="55212"/>
                  </a:lnTo>
                  <a:lnTo>
                    <a:pt x="0" y="55212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50332" cy="93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810200" y="3668039"/>
            <a:ext cx="7134678" cy="573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Open Sans"/>
              </a:rPr>
              <a:t>To define the requirements for the development of a music recommendation system.</a:t>
            </a:r>
            <a:r>
              <a:rPr lang="en-US" sz="3200" dirty="0">
                <a:solidFill>
                  <a:srgbClr val="FFFFFF"/>
                </a:solidFill>
                <a:latin typeface="Open Sans"/>
                <a:hlinkClick r:id="rId4" tooltip="https://www.canva.com/design/DAF6KU2LHS0/5pgoLcr8fo9hjpWzU1545A/edit?ui=eyJHIjp7fX0"/>
              </a:rPr>
              <a:t> 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endParaRPr lang="en-US" sz="3200" dirty="0">
              <a:solidFill>
                <a:srgbClr val="FFFFFF"/>
              </a:solidFill>
              <a:latin typeface="Open Sans"/>
              <a:hlinkClick r:id="rId4" tooltip="https://www.canva.com/design/DAF6KU2LHS0/5pgoLcr8fo9hjpWzU1545A/edit?ui=eyJHIjp7fX0"/>
            </a:endParaRP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provide suggestions to the users that fit the user’s preferences.</a:t>
            </a:r>
            <a:endParaRPr lang="en-IN" sz="3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endParaRPr lang="en-US" sz="3200" dirty="0">
              <a:solidFill>
                <a:srgbClr val="FFFFFF"/>
              </a:solidFill>
              <a:latin typeface="Open Sans"/>
              <a:hlinkClick r:id="rId4" tooltip="https://www.canva.com/design/DAF6KU2LHS0/5pgoLcr8fo9hjpWzU1545A/edit?ui=eyJHIjp7fX0"/>
            </a:endParaRPr>
          </a:p>
          <a:p>
            <a:pPr>
              <a:lnSpc>
                <a:spcPts val="4480"/>
              </a:lnSpc>
              <a:spcBef>
                <a:spcPct val="0"/>
              </a:spcBef>
            </a:pPr>
            <a:endParaRPr lang="en-US" sz="3200" dirty="0">
              <a:solidFill>
                <a:srgbClr val="FFFFFF"/>
              </a:solidFill>
              <a:latin typeface="Open Sans"/>
              <a:hlinkClick r:id="rId4" tooltip="https://www.canva.com/design/DAF6KU2LHS0/5pgoLcr8fo9hjpWzU1545A/edit?ui=eyJHIjp7fX0"/>
            </a:endParaRPr>
          </a:p>
          <a:p>
            <a:pPr>
              <a:lnSpc>
                <a:spcPts val="4480"/>
              </a:lnSpc>
              <a:spcBef>
                <a:spcPct val="0"/>
              </a:spcBef>
            </a:pPr>
            <a:endParaRPr lang="en-US" sz="3200" dirty="0">
              <a:solidFill>
                <a:srgbClr val="FFFFFF"/>
              </a:solidFill>
              <a:latin typeface="Open Sans"/>
              <a:hlinkClick r:id="rId4" tooltip="https://www.canva.com/design/DAF6KU2LHS0/5pgoLcr8fo9hjpWzU1545A/edit?ui=eyJHIjp7fX0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212">
                <a:alpha val="100000"/>
              </a:srgbClr>
            </a:gs>
            <a:gs pos="100000">
              <a:srgbClr val="15042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453800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545903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028700" cy="10287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940842" y="405840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385046" y="405840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54289" y="405840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Service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98530" y="405840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8029584" y="8229600"/>
            <a:ext cx="292232" cy="1028700"/>
            <a:chOff x="0" y="0"/>
            <a:chExt cx="230899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30899" cy="812800"/>
            </a:xfrm>
            <a:custGeom>
              <a:avLst/>
              <a:gdLst/>
              <a:ahLst/>
              <a:cxnLst/>
              <a:rect l="l" t="t" r="r" b="b"/>
              <a:pathLst>
                <a:path w="230899" h="812800">
                  <a:moveTo>
                    <a:pt x="0" y="0"/>
                  </a:moveTo>
                  <a:lnTo>
                    <a:pt x="230899" y="0"/>
                  </a:lnTo>
                  <a:lnTo>
                    <a:pt x="230899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30899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894661" y="2057400"/>
            <a:ext cx="7393339" cy="6172200"/>
            <a:chOff x="0" y="0"/>
            <a:chExt cx="9857786" cy="8229600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2"/>
            <a:srcRect l="31542" t="17217" r="2391"/>
            <a:stretch>
              <a:fillRect/>
            </a:stretch>
          </p:blipFill>
          <p:spPr>
            <a:xfrm>
              <a:off x="0" y="0"/>
              <a:ext cx="9857786" cy="8229600"/>
            </a:xfrm>
            <a:prstGeom prst="rect">
              <a:avLst/>
            </a:prstGeom>
          </p:spPr>
        </p:pic>
      </p:grpSp>
      <p:sp>
        <p:nvSpPr>
          <p:cNvPr id="20" name="TextBox 20"/>
          <p:cNvSpPr txBox="1"/>
          <p:nvPr/>
        </p:nvSpPr>
        <p:spPr>
          <a:xfrm>
            <a:off x="1730555" y="1569311"/>
            <a:ext cx="4471687" cy="127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30"/>
              </a:lnSpc>
              <a:spcBef>
                <a:spcPct val="0"/>
              </a:spcBef>
            </a:pPr>
            <a:r>
              <a:rPr lang="en-US" sz="7378" dirty="0">
                <a:solidFill>
                  <a:srgbClr val="FFFFFF"/>
                </a:solidFill>
                <a:latin typeface="Bebas Neue Cyrillic"/>
              </a:rPr>
              <a:t>FEATURES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730555" y="2843010"/>
            <a:ext cx="1207576" cy="78408"/>
            <a:chOff x="0" y="0"/>
            <a:chExt cx="850332" cy="5521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50332" cy="55212"/>
            </a:xfrm>
            <a:custGeom>
              <a:avLst/>
              <a:gdLst/>
              <a:ahLst/>
              <a:cxnLst/>
              <a:rect l="l" t="t" r="r" b="b"/>
              <a:pathLst>
                <a:path w="850332" h="55212">
                  <a:moveTo>
                    <a:pt x="0" y="0"/>
                  </a:moveTo>
                  <a:lnTo>
                    <a:pt x="850332" y="0"/>
                  </a:lnTo>
                  <a:lnTo>
                    <a:pt x="850332" y="55212"/>
                  </a:lnTo>
                  <a:lnTo>
                    <a:pt x="0" y="55212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50332" cy="93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028700" y="3006372"/>
            <a:ext cx="9293404" cy="6978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9" lvl="1" indent="-345439">
              <a:lnSpc>
                <a:spcPts val="5055"/>
              </a:lnSpc>
              <a:buFont typeface="Arial"/>
              <a:buChar char="•"/>
            </a:pPr>
            <a:r>
              <a:rPr lang="en-US" sz="3199" spc="44" dirty="0">
                <a:solidFill>
                  <a:srgbClr val="FFFFFF"/>
                </a:solidFill>
                <a:latin typeface="Open Sans"/>
              </a:rPr>
              <a:t>User Registration and Authentication</a:t>
            </a:r>
          </a:p>
          <a:p>
            <a:pPr marL="690879" lvl="1" indent="-345439">
              <a:lnSpc>
                <a:spcPts val="5055"/>
              </a:lnSpc>
              <a:buFont typeface="Arial"/>
              <a:buChar char="•"/>
            </a:pPr>
            <a:r>
              <a:rPr lang="en-US" sz="3199" spc="44" dirty="0">
                <a:solidFill>
                  <a:srgbClr val="FFFFFF"/>
                </a:solidFill>
                <a:latin typeface="Open Sans"/>
              </a:rPr>
              <a:t> Search and Browse</a:t>
            </a:r>
          </a:p>
          <a:p>
            <a:pPr marL="690879" lvl="1" indent="-345439">
              <a:lnSpc>
                <a:spcPts val="5055"/>
              </a:lnSpc>
              <a:buFont typeface="Arial"/>
              <a:buChar char="•"/>
            </a:pPr>
            <a:r>
              <a:rPr lang="en-US" sz="3199" spc="44" dirty="0">
                <a:solidFill>
                  <a:srgbClr val="FFFFFF"/>
                </a:solidFill>
                <a:latin typeface="Open Sans"/>
              </a:rPr>
              <a:t>Queue shuffling option </a:t>
            </a:r>
          </a:p>
          <a:p>
            <a:pPr marL="690879" lvl="1" indent="-345439">
              <a:lnSpc>
                <a:spcPts val="5055"/>
              </a:lnSpc>
              <a:buFont typeface="Arial"/>
              <a:buChar char="•"/>
            </a:pPr>
            <a:r>
              <a:rPr lang="en-US" sz="3199" spc="44" dirty="0">
                <a:solidFill>
                  <a:srgbClr val="FFFFFF"/>
                </a:solidFill>
                <a:latin typeface="Open Sans"/>
              </a:rPr>
              <a:t> Playlist Creation and Management</a:t>
            </a:r>
          </a:p>
          <a:p>
            <a:pPr marL="690879" lvl="1" indent="-345439">
              <a:lnSpc>
                <a:spcPts val="5055"/>
              </a:lnSpc>
              <a:buFont typeface="Arial"/>
              <a:buChar char="•"/>
            </a:pPr>
            <a:r>
              <a:rPr lang="en-US" sz="3199" spc="44" dirty="0">
                <a:solidFill>
                  <a:srgbClr val="FFFFFF"/>
                </a:solidFill>
                <a:latin typeface="Open Sans"/>
              </a:rPr>
              <a:t> Music Recommendation Engine: The system will employ a recommendation algorithm to suggest music based on user preferences, listening history, and trends.</a:t>
            </a:r>
          </a:p>
          <a:p>
            <a:pPr marL="690879" lvl="1" indent="-345439">
              <a:lnSpc>
                <a:spcPts val="5055"/>
              </a:lnSpc>
              <a:buFont typeface="Arial"/>
              <a:buChar char="•"/>
            </a:pPr>
            <a:r>
              <a:rPr lang="en-US" sz="3199" spc="44" dirty="0">
                <a:solidFill>
                  <a:srgbClr val="FFFFFF"/>
                </a:solidFill>
                <a:latin typeface="Open Sans"/>
              </a:rPr>
              <a:t> compatible with major web browsers (Chrome, Firefox, Safari) and mobile platforms (iOS, Android)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212">
                <a:alpha val="100000"/>
              </a:srgbClr>
            </a:gs>
            <a:gs pos="100000">
              <a:srgbClr val="15042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27794" y="2384226"/>
            <a:ext cx="14060397" cy="6874074"/>
          </a:xfrm>
          <a:custGeom>
            <a:avLst/>
            <a:gdLst/>
            <a:ahLst/>
            <a:cxnLst/>
            <a:rect l="l" t="t" r="r" b="b"/>
            <a:pathLst>
              <a:path w="14060397" h="6874074">
                <a:moveTo>
                  <a:pt x="0" y="0"/>
                </a:moveTo>
                <a:lnTo>
                  <a:pt x="14060397" y="0"/>
                </a:lnTo>
                <a:lnTo>
                  <a:pt x="14060397" y="6874074"/>
                </a:lnTo>
                <a:lnTo>
                  <a:pt x="0" y="6874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61" b="-11275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76300"/>
            <a:ext cx="8589951" cy="127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30"/>
              </a:lnSpc>
              <a:spcBef>
                <a:spcPct val="0"/>
              </a:spcBef>
            </a:pPr>
            <a:r>
              <a:rPr lang="en-US" sz="7378" dirty="0">
                <a:solidFill>
                  <a:srgbClr val="FFFFFF"/>
                </a:solidFill>
                <a:latin typeface="Bebas Neue Cyrillic"/>
              </a:rPr>
              <a:t>FLOW OF WEBSITE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2071591"/>
            <a:ext cx="1207576" cy="78408"/>
            <a:chOff x="0" y="0"/>
            <a:chExt cx="850332" cy="552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50332" cy="55212"/>
            </a:xfrm>
            <a:custGeom>
              <a:avLst/>
              <a:gdLst/>
              <a:ahLst/>
              <a:cxnLst/>
              <a:rect l="l" t="t" r="r" b="b"/>
              <a:pathLst>
                <a:path w="850332" h="55212">
                  <a:moveTo>
                    <a:pt x="0" y="0"/>
                  </a:moveTo>
                  <a:lnTo>
                    <a:pt x="850332" y="0"/>
                  </a:lnTo>
                  <a:lnTo>
                    <a:pt x="850332" y="55212"/>
                  </a:lnTo>
                  <a:lnTo>
                    <a:pt x="0" y="55212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50332" cy="93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212">
                <a:alpha val="100000"/>
              </a:srgbClr>
            </a:gs>
            <a:gs pos="100000">
              <a:srgbClr val="15042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7685" y="1138975"/>
            <a:ext cx="15512630" cy="8119325"/>
          </a:xfrm>
          <a:custGeom>
            <a:avLst/>
            <a:gdLst/>
            <a:ahLst/>
            <a:cxnLst/>
            <a:rect l="l" t="t" r="r" b="b"/>
            <a:pathLst>
              <a:path w="15512630" h="8119325">
                <a:moveTo>
                  <a:pt x="0" y="0"/>
                </a:moveTo>
                <a:lnTo>
                  <a:pt x="15512630" y="0"/>
                </a:lnTo>
                <a:lnTo>
                  <a:pt x="15512630" y="8119325"/>
                </a:lnTo>
                <a:lnTo>
                  <a:pt x="0" y="81193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0000"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212">
                <a:alpha val="100000"/>
              </a:srgbClr>
            </a:gs>
            <a:gs pos="100000">
              <a:srgbClr val="15042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76300"/>
            <a:ext cx="4984154" cy="127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30"/>
              </a:lnSpc>
              <a:spcBef>
                <a:spcPct val="0"/>
              </a:spcBef>
            </a:pPr>
            <a:r>
              <a:rPr lang="en-US" sz="7378" dirty="0">
                <a:solidFill>
                  <a:srgbClr val="FFFFFF"/>
                </a:solidFill>
                <a:latin typeface="Bebas Neue Cyrillic"/>
              </a:rPr>
              <a:t>LOGIN PAGE: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2071591"/>
            <a:ext cx="1207576" cy="78408"/>
            <a:chOff x="0" y="0"/>
            <a:chExt cx="850332" cy="552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50332" cy="55212"/>
            </a:xfrm>
            <a:custGeom>
              <a:avLst/>
              <a:gdLst/>
              <a:ahLst/>
              <a:cxnLst/>
              <a:rect l="l" t="t" r="r" b="b"/>
              <a:pathLst>
                <a:path w="850332" h="55212">
                  <a:moveTo>
                    <a:pt x="0" y="0"/>
                  </a:moveTo>
                  <a:lnTo>
                    <a:pt x="850332" y="0"/>
                  </a:lnTo>
                  <a:lnTo>
                    <a:pt x="850332" y="55212"/>
                  </a:lnTo>
                  <a:lnTo>
                    <a:pt x="0" y="55212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50332" cy="93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354252" y="2324512"/>
            <a:ext cx="11579496" cy="7442953"/>
          </a:xfrm>
          <a:custGeom>
            <a:avLst/>
            <a:gdLst/>
            <a:ahLst/>
            <a:cxnLst/>
            <a:rect l="l" t="t" r="r" b="b"/>
            <a:pathLst>
              <a:path w="11579496" h="7442953">
                <a:moveTo>
                  <a:pt x="0" y="0"/>
                </a:moveTo>
                <a:lnTo>
                  <a:pt x="11579496" y="0"/>
                </a:lnTo>
                <a:lnTo>
                  <a:pt x="11579496" y="7442953"/>
                </a:lnTo>
                <a:lnTo>
                  <a:pt x="0" y="74429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510" t="-20474" r="-23203" b="-7543"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212">
                <a:alpha val="100000"/>
              </a:srgbClr>
            </a:gs>
            <a:gs pos="100000">
              <a:srgbClr val="15042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453800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545903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028700" cy="10287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029584" y="8229600"/>
            <a:ext cx="292232" cy="1028700"/>
            <a:chOff x="0" y="0"/>
            <a:chExt cx="230899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0899" cy="812800"/>
            </a:xfrm>
            <a:custGeom>
              <a:avLst/>
              <a:gdLst/>
              <a:ahLst/>
              <a:cxnLst/>
              <a:rect l="l" t="t" r="r" b="b"/>
              <a:pathLst>
                <a:path w="230899" h="812800">
                  <a:moveTo>
                    <a:pt x="0" y="0"/>
                  </a:moveTo>
                  <a:lnTo>
                    <a:pt x="230899" y="0"/>
                  </a:lnTo>
                  <a:lnTo>
                    <a:pt x="230899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30899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639211" y="4187183"/>
            <a:ext cx="17009578" cy="3760209"/>
          </a:xfrm>
          <a:custGeom>
            <a:avLst/>
            <a:gdLst/>
            <a:ahLst/>
            <a:cxnLst/>
            <a:rect l="l" t="t" r="r" b="b"/>
            <a:pathLst>
              <a:path w="17009578" h="3760209">
                <a:moveTo>
                  <a:pt x="0" y="0"/>
                </a:moveTo>
                <a:lnTo>
                  <a:pt x="17009578" y="0"/>
                </a:lnTo>
                <a:lnTo>
                  <a:pt x="17009578" y="3760209"/>
                </a:lnTo>
                <a:lnTo>
                  <a:pt x="0" y="37602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272" r="-8402" b="-22818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5940842" y="405840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385046" y="405840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154289" y="405840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Service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898530" y="405840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-290088" y="2996707"/>
            <a:ext cx="4399265" cy="761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9EFE0B"/>
                </a:solidFill>
                <a:latin typeface="Open Sans Bold"/>
              </a:rPr>
              <a:t>Datasets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579710" y="1472249"/>
            <a:ext cx="6318820" cy="1269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30"/>
              </a:lnSpc>
              <a:spcBef>
                <a:spcPct val="0"/>
              </a:spcBef>
            </a:pPr>
            <a:r>
              <a:rPr lang="en-US" sz="7378">
                <a:solidFill>
                  <a:srgbClr val="FFFFFF"/>
                </a:solidFill>
                <a:latin typeface="Bebas Neue Cyrillic"/>
              </a:rPr>
              <a:t>RESOURCES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8135332" y="2742133"/>
            <a:ext cx="1207576" cy="78408"/>
            <a:chOff x="0" y="0"/>
            <a:chExt cx="850332" cy="5521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50332" cy="55212"/>
            </a:xfrm>
            <a:custGeom>
              <a:avLst/>
              <a:gdLst/>
              <a:ahLst/>
              <a:cxnLst/>
              <a:rect l="l" t="t" r="r" b="b"/>
              <a:pathLst>
                <a:path w="850332" h="55212">
                  <a:moveTo>
                    <a:pt x="0" y="0"/>
                  </a:moveTo>
                  <a:lnTo>
                    <a:pt x="850332" y="0"/>
                  </a:lnTo>
                  <a:lnTo>
                    <a:pt x="850332" y="55212"/>
                  </a:lnTo>
                  <a:lnTo>
                    <a:pt x="0" y="55212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50332" cy="93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randomBa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252</Words>
  <Application>Microsoft Office PowerPoint</Application>
  <PresentationFormat>Custom</PresentationFormat>
  <Paragraphs>82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Open Sans Bold</vt:lpstr>
      <vt:lpstr>Open Sans</vt:lpstr>
      <vt:lpstr>Arial</vt:lpstr>
      <vt:lpstr>Bebas Neue Cyrillic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Music system</dc:title>
  <cp:lastModifiedBy>Namita Ranjan</cp:lastModifiedBy>
  <cp:revision>5</cp:revision>
  <dcterms:created xsi:type="dcterms:W3CDTF">2006-08-16T00:00:00Z</dcterms:created>
  <dcterms:modified xsi:type="dcterms:W3CDTF">2024-01-19T02:33:48Z</dcterms:modified>
  <dc:identifier>DAF6MzTBB54</dc:identifier>
</cp:coreProperties>
</file>